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</p:sldIdLst>
  <p:sldSz cy="5143500" cx="9144000"/>
  <p:notesSz cx="6858000" cy="9144000"/>
  <p:embeddedFontLst>
    <p:embeddedFont>
      <p:font typeface="Proxima Nova"/>
      <p:regular r:id="rId44"/>
      <p:bold r:id="rId45"/>
      <p:italic r:id="rId46"/>
      <p:boldItalic r:id="rId47"/>
    </p:embeddedFont>
    <p:embeddedFont>
      <p:font typeface="Vazirmatn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font" Target="fonts/ProximaNova-regular.fntdata"/><Relationship Id="rId43" Type="http://schemas.openxmlformats.org/officeDocument/2006/relationships/slide" Target="slides/slide38.xml"/><Relationship Id="rId46" Type="http://schemas.openxmlformats.org/officeDocument/2006/relationships/font" Target="fonts/ProximaNova-italic.fntdata"/><Relationship Id="rId45" Type="http://schemas.openxmlformats.org/officeDocument/2006/relationships/font" Target="fonts/ProximaNova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Vazirmatn-regular.fntdata"/><Relationship Id="rId47" Type="http://schemas.openxmlformats.org/officeDocument/2006/relationships/font" Target="fonts/ProximaNova-boldItalic.fntdata"/><Relationship Id="rId49" Type="http://schemas.openxmlformats.org/officeDocument/2006/relationships/font" Target="fonts/Vazirmatn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99c364003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99c364003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99c364003e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99c364003e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99c364003e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99c364003e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99c364003e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99c364003e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99c364003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99c364003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99c364003e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99c364003e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981cbd1bb4_0_20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981cbd1bb4_0_20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981cbd1bb4_0_2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981cbd1bb4_0_2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9c364003e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99c364003e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99c364003e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99c364003e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981cbd1bb4_0_20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981cbd1bb4_0_20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99c364003e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99c364003e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981cbd1bb4_0_2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981cbd1bb4_0_2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99c364003e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99c364003e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99c364003e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99c364003e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99c364003e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99c364003e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99c364003e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99c364003e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99c364003e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99c364003e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99c364003e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99c364003e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99c364003e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99c364003e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99c364003e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99c364003e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981cbd1bb4_0_20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981cbd1bb4_0_20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981cbd1bb4_0_2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981cbd1bb4_0_2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981cbd1bb4_0_2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981cbd1bb4_0_2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99c364003e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99c364003e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99c364003e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99c364003e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981cbd1bb4_0_2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2981cbd1bb4_0_2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981cbd1bb4_0_20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981cbd1bb4_0_20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99c364003e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299c364003e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99c364003e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99c364003e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99c364003e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99c364003e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981cbd1bb4_0_1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981cbd1bb4_0_1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981cbd1bb4_0_20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981cbd1bb4_0_20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99c36400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99c36400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99c364003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99c364003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99c364003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99c364003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99c364003e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99c364003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Vazirmatn"/>
              <a:buNone/>
              <a:defRPr b="1" sz="4800">
                <a:solidFill>
                  <a:schemeClr val="lt1"/>
                </a:solidFill>
                <a:latin typeface="Vazirmatn"/>
                <a:ea typeface="Vazirmatn"/>
                <a:cs typeface="Vazirmatn"/>
                <a:sym typeface="Vazirmat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Vazirmatn"/>
              <a:buNone/>
              <a:defRPr sz="2400">
                <a:solidFill>
                  <a:schemeClr val="lt1"/>
                </a:solidFill>
                <a:latin typeface="Vazirmatn"/>
                <a:ea typeface="Vazirmatn"/>
                <a:cs typeface="Vazirmatn"/>
                <a:sym typeface="Vazirmat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0C343D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455625"/>
            <a:ext cx="8123100" cy="238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azirmatn"/>
              <a:buNone/>
              <a:defRPr sz="2800">
                <a:solidFill>
                  <a:schemeClr val="dk1"/>
                </a:solidFill>
                <a:latin typeface="Vazirmatn"/>
                <a:ea typeface="Vazirmatn"/>
                <a:cs typeface="Vazirmatn"/>
                <a:sym typeface="Vazirmat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Vazirmatn"/>
              <a:buChar char="●"/>
              <a:defRPr sz="1800">
                <a:solidFill>
                  <a:schemeClr val="accent3"/>
                </a:solidFill>
                <a:latin typeface="Vazirmatn"/>
                <a:ea typeface="Vazirmatn"/>
                <a:cs typeface="Vazirmatn"/>
                <a:sym typeface="Vazirmatn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Vazirmatn"/>
              <a:buChar char="○"/>
              <a:defRPr>
                <a:solidFill>
                  <a:schemeClr val="accent3"/>
                </a:solidFill>
                <a:latin typeface="Vazirmatn"/>
                <a:ea typeface="Vazirmatn"/>
                <a:cs typeface="Vazirmatn"/>
                <a:sym typeface="Vazirmatn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Vazirmatn"/>
              <a:buChar char="■"/>
              <a:defRPr>
                <a:solidFill>
                  <a:schemeClr val="accent3"/>
                </a:solidFill>
                <a:latin typeface="Vazirmatn"/>
                <a:ea typeface="Vazirmatn"/>
                <a:cs typeface="Vazirmatn"/>
                <a:sym typeface="Vazirmatn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Vazirmatn"/>
              <a:buChar char="●"/>
              <a:defRPr>
                <a:solidFill>
                  <a:schemeClr val="accent3"/>
                </a:solidFill>
                <a:latin typeface="Vazirmatn"/>
                <a:ea typeface="Vazirmatn"/>
                <a:cs typeface="Vazirmatn"/>
                <a:sym typeface="Vazirmatn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Vazirmatn"/>
              <a:buChar char="○"/>
              <a:defRPr>
                <a:solidFill>
                  <a:schemeClr val="accent3"/>
                </a:solidFill>
                <a:latin typeface="Vazirmatn"/>
                <a:ea typeface="Vazirmatn"/>
                <a:cs typeface="Vazirmatn"/>
                <a:sym typeface="Vazirmatn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Vazirmatn"/>
              <a:buChar char="■"/>
              <a:defRPr>
                <a:solidFill>
                  <a:schemeClr val="accent3"/>
                </a:solidFill>
                <a:latin typeface="Vazirmatn"/>
                <a:ea typeface="Vazirmatn"/>
                <a:cs typeface="Vazirmatn"/>
                <a:sym typeface="Vazirmatn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Vazirmatn"/>
              <a:buChar char="●"/>
              <a:defRPr>
                <a:solidFill>
                  <a:schemeClr val="accent3"/>
                </a:solidFill>
                <a:latin typeface="Vazirmatn"/>
                <a:ea typeface="Vazirmatn"/>
                <a:cs typeface="Vazirmatn"/>
                <a:sym typeface="Vazirmatn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Vazirmatn"/>
              <a:buChar char="○"/>
              <a:defRPr>
                <a:solidFill>
                  <a:schemeClr val="accent3"/>
                </a:solidFill>
                <a:latin typeface="Vazirmatn"/>
                <a:ea typeface="Vazirmatn"/>
                <a:cs typeface="Vazirmatn"/>
                <a:sym typeface="Vazirmatn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Vazirmatn"/>
              <a:buChar char="■"/>
              <a:defRPr>
                <a:solidFill>
                  <a:schemeClr val="accent3"/>
                </a:solidFill>
                <a:latin typeface="Vazirmatn"/>
                <a:ea typeface="Vazirmatn"/>
                <a:cs typeface="Vazirmatn"/>
                <a:sym typeface="Vazirmatn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6.png"/><Relationship Id="rId4" Type="http://schemas.openxmlformats.org/officeDocument/2006/relationships/image" Target="../media/image1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vatsalsharan.github.io/fall21.html" TargetMode="External"/><Relationship Id="rId4" Type="http://schemas.openxmlformats.org/officeDocument/2006/relationships/hyperlink" Target="https://people.seas.harvard.edu/~valiant/evolvability-2008.pdf" TargetMode="External"/><Relationship Id="rId5" Type="http://schemas.openxmlformats.org/officeDocument/2006/relationships/hyperlink" Target="https://en.wikipedia.org/wiki/Evolvability_(computer_science)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73763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>
            <p:ph type="ctrTitle"/>
          </p:nvPr>
        </p:nvSpPr>
        <p:spPr>
          <a:xfrm>
            <a:off x="4778775" y="1257300"/>
            <a:ext cx="38547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320"/>
              <a:t>نقش مطلوب علوم کامپیوتر در فلسفه علم</a:t>
            </a:r>
            <a:endParaRPr sz="3320"/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4778850" y="3182325"/>
            <a:ext cx="38547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3"/>
          <p:cNvSpPr txBox="1"/>
          <p:nvPr/>
        </p:nvSpPr>
        <p:spPr>
          <a:xfrm>
            <a:off x="4652400" y="149350"/>
            <a:ext cx="43998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FF00"/>
                </a:solidFill>
                <a:latin typeface="Vazirmatn"/>
                <a:ea typeface="Vazirmatn"/>
                <a:cs typeface="Vazirmatn"/>
                <a:sym typeface="Vazirmatn"/>
              </a:rPr>
              <a:t>بسم الله الرحمن الرحیم</a:t>
            </a:r>
            <a:endParaRPr sz="1800">
              <a:solidFill>
                <a:srgbClr val="00FF00"/>
              </a:solidFill>
              <a:latin typeface="Vazirmatn"/>
              <a:ea typeface="Vazirmatn"/>
              <a:cs typeface="Vazirmatn"/>
              <a:sym typeface="Vazirmatn"/>
            </a:endParaRPr>
          </a:p>
        </p:txBody>
      </p:sp>
      <p:sp>
        <p:nvSpPr>
          <p:cNvPr id="63" name="Google Shape;63;p13"/>
          <p:cNvSpPr txBox="1"/>
          <p:nvPr/>
        </p:nvSpPr>
        <p:spPr>
          <a:xfrm>
            <a:off x="4778700" y="4148900"/>
            <a:ext cx="38547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FF00"/>
                </a:solidFill>
                <a:latin typeface="Vazirmatn"/>
                <a:ea typeface="Vazirmatn"/>
                <a:cs typeface="Vazirmatn"/>
                <a:sym typeface="Vazirmatn"/>
              </a:rPr>
              <a:t>فروغمند - </a:t>
            </a:r>
            <a:r>
              <a:rPr lang="en" sz="1800">
                <a:solidFill>
                  <a:srgbClr val="00FF00"/>
                </a:solidFill>
                <a:latin typeface="Vazirmatn"/>
                <a:ea typeface="Vazirmatn"/>
                <a:cs typeface="Vazirmatn"/>
                <a:sym typeface="Vazirmatn"/>
              </a:rPr>
              <a:t>۲۲ آبان ۱۴۰۲ - درس فلسفه زیست‌شناسی - مرکز تحقیقات بیوشیمی-بیوفیزیک - دانشگاه تهران</a:t>
            </a:r>
            <a:endParaRPr sz="1800">
              <a:solidFill>
                <a:srgbClr val="00FF00"/>
              </a:solidFill>
              <a:latin typeface="Vazirmatn"/>
              <a:ea typeface="Vazirmatn"/>
              <a:cs typeface="Vazirmatn"/>
              <a:sym typeface="Vazirmatn"/>
            </a:endParaRPr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" y="0"/>
            <a:ext cx="458408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نظریه یادگیری محاسباتی</a:t>
            </a:r>
            <a:endParaRPr/>
          </a:p>
        </p:txBody>
      </p:sp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یادگیری یعنی چه؟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چه چیزی را می‌توان یاد گرفت؟ چه چیزی را نمی‌توان یاد گرفت؟</a:t>
            </a:r>
            <a:endParaRPr/>
          </a:p>
        </p:txBody>
      </p:sp>
      <p:pic>
        <p:nvPicPr>
          <p:cNvPr id="132" name="Google Shape;1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875" y="2126250"/>
            <a:ext cx="7896225" cy="24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2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نظریه یادگیری محاسباتی</a:t>
            </a:r>
            <a:endParaRPr/>
          </a:p>
        </p:txBody>
      </p:sp>
      <p:sp>
        <p:nvSpPr>
          <p:cNvPr id="139" name="Google Shape;139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یادگیری یعنی چه؟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چه چیزی را می‌توان و چه چیزی را نمی‌توان یاد گرفت؟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چگونه می‌توان یاد گرفت؟ (الگوریتم یادگیری)</a:t>
            </a:r>
            <a:endParaRPr/>
          </a:p>
        </p:txBody>
      </p:sp>
      <p:pic>
        <p:nvPicPr>
          <p:cNvPr id="140" name="Google Shape;1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0250" y="2332425"/>
            <a:ext cx="6063500" cy="245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3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جمع‌بندی - </a:t>
            </a:r>
            <a:r>
              <a:rPr lang="en"/>
              <a:t>نظریه یادگیری محاسباتی</a:t>
            </a:r>
            <a:endParaRPr/>
          </a:p>
        </p:txBody>
      </p:sp>
      <p:sp>
        <p:nvSpPr>
          <p:cNvPr id="147" name="Google Shape;147;p2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در مورد فیزیک؟</a:t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روش یادگیری: انتخاب ساده‌ترین که صد در صد هماهنگی دارد.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= تیغ اوکام</a:t>
            </a:r>
            <a:endParaRPr/>
          </a:p>
        </p:txBody>
      </p:sp>
      <p:pic>
        <p:nvPicPr>
          <p:cNvPr id="148" name="Google Shape;14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4750" y="2889475"/>
            <a:ext cx="4714500" cy="1912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یادگیری‌پذیری روی مجموعه مدل‌ها (=نظریه‌ها) تعریف می‌شود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یادگیری نیاز به دانش پیشین دارد.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روش یادگیری: انتخاب بهترین برازش + ساده‌ترین</a:t>
            </a:r>
            <a:endParaRPr/>
          </a:p>
        </p:txBody>
      </p:sp>
      <p:sp>
        <p:nvSpPr>
          <p:cNvPr id="150" name="Google Shape;150;p24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>
            <p:ph type="title"/>
          </p:nvPr>
        </p:nvSpPr>
        <p:spPr>
          <a:xfrm>
            <a:off x="311700" y="99300"/>
            <a:ext cx="8520600" cy="9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روش صحیح نظریه‌پردازی در زیست (به عنوان بخشی از فلسفه زیست‌شناسی)</a:t>
            </a:r>
            <a:endParaRPr/>
          </a:p>
        </p:txBody>
      </p:sp>
      <p:sp>
        <p:nvSpPr>
          <p:cNvPr id="156" name="Google Shape;156;p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در مورد زیست؟</a:t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روش یادگیری: MDL،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جواب خواهد داد!</a:t>
            </a:r>
            <a:endParaRPr/>
          </a:p>
        </p:txBody>
      </p:sp>
      <p:sp>
        <p:nvSpPr>
          <p:cNvPr id="157" name="Google Shape;157;p2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در مورد فیزیک؟</a:t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روش یادگیری: انتخاب ساده‌ترین که صد در صد هماهنگی دارد.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= تیغ اوکام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925" y="2656675"/>
            <a:ext cx="4714500" cy="1912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5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جمع‌بندی</a:t>
            </a:r>
            <a:endParaRPr/>
          </a:p>
        </p:txBody>
      </p:sp>
      <p:sp>
        <p:nvSpPr>
          <p:cNvPr id="165" name="Google Shape;165;p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مباحثی برای مطالعه بیشتر</a:t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یادگیری‌پذیری/سریع-یادگیری‌پذیری</a:t>
            </a:r>
            <a:endParaRPr/>
          </a:p>
        </p:txBody>
      </p:sp>
      <p:sp>
        <p:nvSpPr>
          <p:cNvPr id="166" name="Google Shape;166;p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چرا علم فیزیک کار می‌کند؟</a:t>
            </a:r>
            <a:endParaRPr/>
          </a:p>
          <a:p>
            <a:pPr indent="-304800" lvl="1" marL="914400" rtl="1" algn="r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اما صحیح نیست!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تیغ اوکام، یک الگوریتم صحیح یادگیری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علم فیزیک خوب توصیف می‌شود.</a:t>
            </a:r>
            <a:endParaRPr/>
          </a:p>
          <a:p>
            <a:pPr indent="0" lvl="0" marL="0" rtl="1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روش صحیح نظریه‌پردازی در علم زیست‌شناسی</a:t>
            </a:r>
            <a:endParaRPr/>
          </a:p>
          <a:p>
            <a:pPr indent="0" lvl="0" marL="0" rtl="1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6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منبع</a:t>
            </a:r>
            <a:endParaRPr/>
          </a:p>
        </p:txBody>
      </p:sp>
      <p:pic>
        <p:nvPicPr>
          <p:cNvPr id="173" name="Google Shape;17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8" y="445025"/>
            <a:ext cx="2714741" cy="4125776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7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/>
          <p:nvPr>
            <p:ph type="title"/>
          </p:nvPr>
        </p:nvSpPr>
        <p:spPr>
          <a:xfrm>
            <a:off x="3653000" y="455625"/>
            <a:ext cx="4980600" cy="238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بخش ۲: آیا حیات به واسطه سازوکار تکاملی به صورت خود-به-خودی ایجاد شده است؟</a:t>
            </a:r>
            <a:endParaRPr/>
          </a:p>
        </p:txBody>
      </p:sp>
      <p:pic>
        <p:nvPicPr>
          <p:cNvPr id="180" name="Google Shape;18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" y="0"/>
            <a:ext cx="343585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8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تکامل چه می‌گوید؟</a:t>
            </a:r>
            <a:endParaRPr/>
          </a:p>
        </p:txBody>
      </p:sp>
      <p:sp>
        <p:nvSpPr>
          <p:cNvPr id="187" name="Google Shape;187;p29"/>
          <p:cNvSpPr txBox="1"/>
          <p:nvPr>
            <p:ph idx="1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سازوکار</a:t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محل نگه‌داری دستورالعمل ساخت (ژنوم)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تغییرات تصادفی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رقابت و انتخاب بهترین‌ها و تولید مثل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تکرار</a:t>
            </a:r>
            <a:endParaRPr/>
          </a:p>
          <a:p>
            <a:pPr indent="0" lvl="0" marL="0" rtl="1" algn="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نتیجه</a:t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بهترها تولید شده و بیشتر می‌شوند.</a:t>
            </a:r>
            <a:endParaRPr/>
          </a:p>
        </p:txBody>
      </p:sp>
      <p:pic>
        <p:nvPicPr>
          <p:cNvPr id="188" name="Google Shape;18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815600"/>
            <a:ext cx="4203925" cy="391805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9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نگاه کنونی به تکامل</a:t>
            </a:r>
            <a:endParaRPr/>
          </a:p>
        </p:txBody>
      </p:sp>
      <p:sp>
        <p:nvSpPr>
          <p:cNvPr id="195" name="Google Shape;195;p3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سوال ما: </a:t>
            </a:r>
            <a:r>
              <a:rPr lang="en"/>
              <a:t>آیا همه حیات به واسطه سازوکار تکاملی به صورت خود-به-خودی ایجاد شده است؟</a:t>
            </a:r>
            <a:endParaRPr/>
          </a:p>
          <a:p>
            <a:pPr indent="0" lvl="0" marL="0" rtl="1" algn="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بحث‌های طولانی </a:t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مشابه بحث‌های اثبات‌گرایان</a:t>
            </a:r>
            <a:endParaRPr/>
          </a:p>
          <a:p>
            <a:pPr indent="0" lvl="0" marL="0" rtl="1" algn="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نظریه توضیح دهنده</a:t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تنها نظریه توضیح‌دهنده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آیا کمکی به زیست‌شناسی می‌کند؟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0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p31"/>
          <p:cNvPicPr preferRelativeResize="0"/>
          <p:nvPr/>
        </p:nvPicPr>
        <p:blipFill rotWithShape="1">
          <a:blip r:embed="rId3">
            <a:alphaModFix/>
          </a:blip>
          <a:srcRect b="0" l="0" r="35140" t="6872"/>
          <a:stretch/>
        </p:blipFill>
        <p:spPr>
          <a:xfrm>
            <a:off x="311700" y="1113200"/>
            <a:ext cx="3187825" cy="3494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1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مطالب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برخی مسائل مربوط به فلسفه زیست‌شناسی که راه حلش در علوم کامپیوتر نظری است</a:t>
            </a:r>
            <a:endParaRPr/>
          </a:p>
          <a:p>
            <a:pPr indent="0" lvl="0" marL="0" rtl="1" algn="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فهرست</a:t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چرا علم فیزیک کار می‌کند؟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چرا انسان‌ها توانسته‌اند علوم فیزیکی که فرض‌هایشان غلط است اما کار می‌کنند، تولید کنند؟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آیا امکان داشته حیات در زمین به صورت خود-به-خودی ایجاد شود؟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آیا انسان جنبه فرا-فیزیکی دارد؟</a:t>
            </a:r>
            <a:endParaRPr/>
          </a:p>
        </p:txBody>
      </p:sp>
      <p:sp>
        <p:nvSpPr>
          <p:cNvPr id="71" name="Google Shape;71;p14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چگونه نشان بدهیم که با تکامل نمی‌توان موجود پیچیده‌ای ساخت؟</a:t>
            </a:r>
            <a:endParaRPr/>
          </a:p>
        </p:txBody>
      </p:sp>
      <p:sp>
        <p:nvSpPr>
          <p:cNvPr id="211" name="Google Shape;211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پدیده تصادفی فیزیکی: به صورت تصادفی یک ژنوم ساخته شود.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یک عملکرد موجود زنده،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چگونه این عملکرد را پیدا کرده؟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مثلا: نشان بدهیم هیچ الگوریتم سریعی برای یافتن این ژنوم وجود ندارد.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الگوریتم می‌تواند ژنوم تولید کند، برتری آن را بسنجد، ژنوم‌های خود را اصلاح کند.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اما تکامل از این ضعیف‌تر است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الگوریتم تکامل تنها می‌تواند جهش‌هایی ایجاد کند و بهترها باقی می‌مانند.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نمی‌تواند درس بگیرد!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یا نمی‌تواند طبیعت را، به صورت دیگری بفهمد!</a:t>
            </a:r>
            <a:endParaRPr/>
          </a:p>
        </p:txBody>
      </p:sp>
      <p:sp>
        <p:nvSpPr>
          <p:cNvPr id="212" name="Google Shape;212;p32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صورت‌بندی علمی (علوم کامپیوتری) سوال</a:t>
            </a:r>
            <a:endParaRPr/>
          </a:p>
        </p:txBody>
      </p:sp>
      <p:sp>
        <p:nvSpPr>
          <p:cNvPr id="218" name="Google Shape;218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آیا همه حیات به واسطه سازوکار تکاملی به صورت خود-به-خودی ایجاد شده است؟</a:t>
            </a:r>
            <a:endParaRPr/>
          </a:p>
          <a:p>
            <a:pPr indent="0" lvl="0" marL="0" rtl="1" algn="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=&gt; چگونه نشان بدهیم که غلط است؟</a:t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۱) صورت‌بندی مسئله: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تلاش اول: آیا به صورت تصادفی ممکن است یک ژنوم مناسب تولید شود؟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تلاش دوم: آیا الگوریتمی می‌تواند این ژنوم را تولید کند؟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مدل مناسب: آیا عملکردهای موجودات زنده یادگیری‌پذیر هستند؟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۲) تلاش برای ابطال تکامل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عملکردی پیدا کنیم که یادگیری‌پذیر نباشد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عملکردی پیدا کنیم که سریع یادگیری‌پذیر نباشد.</a:t>
            </a:r>
            <a:endParaRPr/>
          </a:p>
        </p:txBody>
      </p:sp>
      <p:sp>
        <p:nvSpPr>
          <p:cNvPr id="219" name="Google Shape;219;p33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یادگیری‌پذیری و تکامل‌پذیری</a:t>
            </a:r>
            <a:endParaRPr/>
          </a:p>
        </p:txBody>
      </p:sp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یادگیری:</a:t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نظریه‌ای (مدلی) پیدا کنیم که خوب جواب بدهد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بدون محدودیت الگوریتمی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بدون محدودیت زمانی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یکی از الگوریتم‌های یادگیری: الگوریتم تکاملی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تکامل‌پذیری ضعیف‌تر از یادگیری‌پذیری</a:t>
            </a:r>
            <a:endParaRPr/>
          </a:p>
          <a:p>
            <a:pPr indent="0" lvl="0" marL="0" rtl="1" algn="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بازنویسی صورت مسئله:</a:t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مدلی (=عملکردی) در موجودات زنده هست که تکامل‌پذیر نباشد؟</a:t>
            </a:r>
            <a:endParaRPr/>
          </a:p>
        </p:txBody>
      </p:sp>
      <p:sp>
        <p:nvSpPr>
          <p:cNvPr id="226" name="Google Shape;226;p34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صورت‌بندی تکامل</a:t>
            </a:r>
            <a:endParaRPr/>
          </a:p>
        </p:txBody>
      </p:sp>
      <p:sp>
        <p:nvSpPr>
          <p:cNvPr id="232" name="Google Shape;232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یک عملکرد موجود زنده= یک تابع f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ورودی‌ها: شرایط x1, …, xn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مراحل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هر مرحله تعدادی جهش (که ما مشخص می‌کنیم)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انتخاب بهترین‌ها 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یک تابع نهایی c 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آیا روشی وجود دارد که تکامل را هدایت کند تا بتوان تابع نهایی c را تقریب زد؟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= تعریف تکامل‌پذیری</a:t>
            </a:r>
            <a:endParaRPr/>
          </a:p>
        </p:txBody>
      </p:sp>
      <p:sp>
        <p:nvSpPr>
          <p:cNvPr id="233" name="Google Shape;233;p35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تابع «و منطقی» و «یای منطقی» با طول محدود تکامل‌پذیرند</a:t>
            </a:r>
            <a:endParaRPr/>
          </a:p>
        </p:txBody>
      </p:sp>
      <p:sp>
        <p:nvSpPr>
          <p:cNvPr id="239" name="Google Shape;239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فرض کنید می‌دانیم که تابع نهایی (بهترین تابع) به صورت «و منطقی» چند تا از شرایط است.</a:t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و می‌دانیم که مثلا تعداد ثابتی از شرایط مهم هستند.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مثال: از بین ژن‌ها، یک مجموعه مهم هستند که اگر همه بیان شوند، ژن مقصد باید بیان شود. هدف یافتن این ژن‌های مهم است.</a:t>
            </a:r>
            <a:endParaRPr/>
          </a:p>
          <a:p>
            <a:pPr indent="0" lvl="0" marL="0" rtl="1" algn="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الگوریتمی هست که این سازوکار را پیدا کند.</a:t>
            </a:r>
            <a:endParaRPr/>
          </a:p>
          <a:p>
            <a:pPr indent="0" lvl="0" marL="0" rtl="1" algn="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مشابها برای «یای منطقی»</a:t>
            </a:r>
            <a:endParaRPr/>
          </a:p>
          <a:p>
            <a:pPr indent="0" lvl="0" marL="0" rtl="1" algn="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6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تابع زوجیت-فردیت تکامل‌پذیر نیست.</a:t>
            </a:r>
            <a:endParaRPr/>
          </a:p>
        </p:txBody>
      </p:sp>
      <p:sp>
        <p:nvSpPr>
          <p:cNvPr id="246" name="Google Shape;246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فرض کنید می‌دانیم که تابع بهینه زوجیت (یا فردیت) تعدادی از شرایط است</a:t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مثال: یک مجموعه مهم هست که اگر فرد تا از آن‌ها بیان شوند، باید ژن مقصد بیان شود. هدف یافتن مجموعه مهم است.</a:t>
            </a:r>
            <a:endParaRPr/>
          </a:p>
          <a:p>
            <a:pPr indent="0" lvl="0" marL="0" rtl="1" algn="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این تابع را نمی‌توان با تکامل پیدا کرد.</a:t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حتی با ارفاق!</a:t>
            </a:r>
            <a:endParaRPr/>
          </a:p>
        </p:txBody>
      </p:sp>
      <p:sp>
        <p:nvSpPr>
          <p:cNvPr id="247" name="Google Shape;247;p37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تابع آستانه تکامل‌پذیر نیست. </a:t>
            </a:r>
            <a:endParaRPr/>
          </a:p>
        </p:txBody>
      </p:sp>
      <p:sp>
        <p:nvSpPr>
          <p:cNvPr id="253" name="Google Shape;253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فرض کنید که می‌دانیم تابع هدف به این صورت است که جمع تعدادی متغیر بیش از یک عدد ثابت باشد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1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مثال: اگر حداقل ۳ ژن از میان ۵ ژن بیان بشوند. هدف یافتن آن ۵ ژن مهم و مقدار ۳ است.</a:t>
            </a:r>
            <a:endParaRPr/>
          </a:p>
          <a:p>
            <a:pPr indent="0" lvl="0" marL="0" rtl="1" algn="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این تابع را نمی‌توان با تکامل تولید کرد.</a:t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حتی با ارفاق</a:t>
            </a:r>
            <a:endParaRPr/>
          </a:p>
        </p:txBody>
      </p:sp>
      <p:pic>
        <p:nvPicPr>
          <p:cNvPr id="254" name="Google Shape;25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0175" y="1874075"/>
            <a:ext cx="1343650" cy="69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8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جمع‌بندی</a:t>
            </a:r>
            <a:endParaRPr/>
          </a:p>
        </p:txBody>
      </p:sp>
      <p:sp>
        <p:nvSpPr>
          <p:cNvPr id="261" name="Google Shape;261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تکامل، یک حالت ضعیف از یادگیری است.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برخی از توابع یادگیری‌پذیر نیستند.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برای شناخت تکامل، تلاش کنیم آن را نقض کنیم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مشابه ماجرای جابجایی نقطه حضیض زهره.</a:t>
            </a:r>
            <a:endParaRPr/>
          </a:p>
        </p:txBody>
      </p:sp>
      <p:sp>
        <p:nvSpPr>
          <p:cNvPr id="262" name="Google Shape;262;p39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منبع</a:t>
            </a:r>
            <a:endParaRPr/>
          </a:p>
        </p:txBody>
      </p:sp>
      <p:sp>
        <p:nvSpPr>
          <p:cNvPr id="268" name="Google Shape;268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9" name="Google Shape;26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7" y="537700"/>
            <a:ext cx="3186676" cy="4068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6025" y="517975"/>
            <a:ext cx="2704085" cy="40681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40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منبع</a:t>
            </a:r>
            <a:endParaRPr/>
          </a:p>
        </p:txBody>
      </p:sp>
      <p:sp>
        <p:nvSpPr>
          <p:cNvPr id="277" name="Google Shape;277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8" name="Google Shape;27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250" y="1420900"/>
            <a:ext cx="8077500" cy="287955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41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2653600" y="455625"/>
            <a:ext cx="5979900" cy="238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بخش ۱: چرا علم فیزیک کار می‌کند؟</a:t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 rotWithShape="1">
          <a:blip r:embed="rId3">
            <a:alphaModFix/>
          </a:blip>
          <a:srcRect b="0" l="0" r="69712" t="10498"/>
          <a:stretch/>
        </p:blipFill>
        <p:spPr>
          <a:xfrm>
            <a:off x="0" y="0"/>
            <a:ext cx="251560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2"/>
          <p:cNvSpPr txBox="1"/>
          <p:nvPr>
            <p:ph type="title"/>
          </p:nvPr>
        </p:nvSpPr>
        <p:spPr>
          <a:xfrm>
            <a:off x="510450" y="455625"/>
            <a:ext cx="8123100" cy="238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بخش ۳</a:t>
            </a:r>
            <a:r>
              <a:rPr lang="en"/>
              <a:t>:</a:t>
            </a:r>
            <a:r>
              <a:rPr lang="en"/>
              <a:t> آیا انسان ابعادی فرای قوانین شناخته شده فیزیک دارد؟</a:t>
            </a:r>
            <a:endParaRPr/>
          </a:p>
        </p:txBody>
      </p:sp>
      <p:sp>
        <p:nvSpPr>
          <p:cNvPr id="285" name="Google Shape;285;p42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چگونه بفهمیم که انسان موجود خاصی است؟</a:t>
            </a:r>
            <a:endParaRPr/>
          </a:p>
        </p:txBody>
      </p:sp>
      <p:sp>
        <p:nvSpPr>
          <p:cNvPr id="291" name="Google Shape;291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بحث‌های طولانی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روبات انسان-مانند؟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تفکر انسانی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شعر گفتن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ابزار ChatGPT</a:t>
            </a:r>
            <a:endParaRPr/>
          </a:p>
        </p:txBody>
      </p:sp>
      <p:sp>
        <p:nvSpPr>
          <p:cNvPr id="292" name="Google Shape;292;p43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صورت‌بندی تورینگ از مسئله تفکر انسان</a:t>
            </a:r>
            <a:endParaRPr/>
          </a:p>
        </p:txBody>
      </p:sp>
      <p:sp>
        <p:nvSpPr>
          <p:cNvPr id="298" name="Google Shape;298;p44"/>
          <p:cNvSpPr txBox="1"/>
          <p:nvPr>
            <p:ph idx="1" type="body"/>
          </p:nvPr>
        </p:nvSpPr>
        <p:spPr>
          <a:xfrm>
            <a:off x="3862600" y="1152475"/>
            <a:ext cx="496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آزمون تورینگ:</a:t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یک داور در یک اتاق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یک ماشین و یک انسان در دو اتاق دیگر 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هر دو با پیام با داور در ارتباطند.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داور می‌خواهد تشخیص بدهد که کدام ماشین و کدام انسان است.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هدف ماشین: گمراه کردن داور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هدف انسان: تشخیص صحیح داور</a:t>
            </a:r>
            <a:endParaRPr/>
          </a:p>
          <a:p>
            <a:pPr indent="0" lvl="0" marL="0" rtl="1" algn="r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می‌گوییم ماشین می‌تواند فکر کند، اگر بتواند در حدود نیمی از موارد داور را منحرف کند.</a:t>
            </a:r>
            <a:endParaRPr/>
          </a:p>
        </p:txBody>
      </p:sp>
      <p:pic>
        <p:nvPicPr>
          <p:cNvPr id="299" name="Google Shape;29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649" y="1225538"/>
            <a:ext cx="3272126" cy="327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44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صورت‌بندی تورینگ از مسئله تفکر انسان</a:t>
            </a:r>
            <a:endParaRPr/>
          </a:p>
        </p:txBody>
      </p:sp>
      <p:sp>
        <p:nvSpPr>
          <p:cNvPr id="306" name="Google Shape;306;p45"/>
          <p:cNvSpPr txBox="1"/>
          <p:nvPr>
            <p:ph idx="1" type="body"/>
          </p:nvPr>
        </p:nvSpPr>
        <p:spPr>
          <a:xfrm>
            <a:off x="3693800" y="1152475"/>
            <a:ext cx="5138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تعبیر آزمون تورینگ</a:t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دو جنبه انسان: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آن‌چه انسان از خودش می‌فهمد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تعامل با دیگران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تمرکز: فقط قسمت تعامل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تمرکز: غیرقابل تفکیک توسط داور انسانی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7" name="Google Shape;30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649" y="1225538"/>
            <a:ext cx="3272126" cy="327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45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آیا ماشین می‌تواند در آزمون تورینگ برنده شود؟</a:t>
            </a:r>
            <a:endParaRPr/>
          </a:p>
        </p:txBody>
      </p:sp>
      <p:sp>
        <p:nvSpPr>
          <p:cNvPr id="314" name="Google Shape;314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پاسخ: بله!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ماشینی که همه حرکات یک انسان را حفظ کرده باشد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اندازه ماشین چقدر است؟</a:t>
            </a:r>
            <a:endParaRPr/>
          </a:p>
          <a:p>
            <a:pPr indent="0" lvl="0" marL="0" rtl="1" algn="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باید آزمون تورینگ را به روزرسانی کرد</a:t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آیا ماشین کوچکی وجود دارد که در آزمون تورینگ برنده شود؟</a:t>
            </a:r>
            <a:endParaRPr/>
          </a:p>
        </p:txBody>
      </p:sp>
      <p:sp>
        <p:nvSpPr>
          <p:cNvPr id="315" name="Google Shape;315;p46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جمع‌بندی</a:t>
            </a:r>
            <a:endParaRPr/>
          </a:p>
        </p:txBody>
      </p:sp>
      <p:sp>
        <p:nvSpPr>
          <p:cNvPr id="321" name="Google Shape;321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آزمون تورینگ، به‌روزرسانی شده 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در نظر گرفتن زمان و اندازه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آیا انسان عملکردی دارد که ماشین نتواند انجام بدهد؟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باور کلی: ماشین = طبیعت (= آن‌چه ما از فیزیک می‌شناسیم)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کدام عملکرد انسان را در نظر بگیریم؟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نیاز به صورت‌بندی مناسب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ظرافتی که در تعریف الگوریتم است.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و در یادگیری‌پذیری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و در تکامل‌پذیری</a:t>
            </a:r>
            <a:endParaRPr/>
          </a:p>
        </p:txBody>
      </p:sp>
      <p:sp>
        <p:nvSpPr>
          <p:cNvPr id="322" name="Google Shape;322;p47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منبع</a:t>
            </a:r>
            <a:endParaRPr/>
          </a:p>
        </p:txBody>
      </p:sp>
      <p:pic>
        <p:nvPicPr>
          <p:cNvPr id="328" name="Google Shape;32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4125" y="1198500"/>
            <a:ext cx="7095749" cy="3601275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48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پایان</a:t>
            </a:r>
            <a:endParaRPr/>
          </a:p>
        </p:txBody>
      </p:sp>
      <p:sp>
        <p:nvSpPr>
          <p:cNvPr id="335" name="Google Shape;335;p4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جمع‌بندی</a:t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روش کنونی پیشرفت، تلاش برای نقض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صورت‌بندی‌های علوم کامپیوتری جواب دقیق و قابل اتکا به سوال‌های فلسفی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نیاز به کارهای آینده</a:t>
            </a:r>
            <a:endParaRPr/>
          </a:p>
        </p:txBody>
      </p:sp>
      <p:sp>
        <p:nvSpPr>
          <p:cNvPr id="336" name="Google Shape;336;p4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49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برخی منابع</a:t>
            </a:r>
            <a:endParaRPr/>
          </a:p>
        </p:txBody>
      </p:sp>
      <p:sp>
        <p:nvSpPr>
          <p:cNvPr id="343" name="Google Shape;343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https://vatsalsharan.github.io/fall21.html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https://people.seas.harvard.edu/~valiant/evolvability-2008.pdf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https://en.wikipedia.org/wiki/Evolvability_(computer_science)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50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علم فیزیک، فلسفه علم فیزیک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علم فیزیک = دانش ما نسبت به طبیعت (فیزیک طبیعت)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شامل فن‌آوری‌ها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فلسفه علم فیزیک = هرچه در مورد فیزیک است و علم فیزیک نیست.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فیزیک‌دانان چه می‌کنند؟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روش صحیح تولید علم فیزیک</a:t>
            </a:r>
            <a:endParaRPr/>
          </a:p>
          <a:p>
            <a:pPr indent="-317500" lvl="1" marL="914400" rtl="1" algn="r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آیا علم فیزیک کنونی از لحاظ منطقی قابل دفاع است؟</a:t>
            </a:r>
            <a:endParaRPr/>
          </a:p>
          <a:p>
            <a:pPr indent="0" lvl="0" marL="457200" rtl="1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حاشیه: اگر علمِ فیزیکْ علمِ طبیعتْ است، آیا «فلسفه زیست‌شناسی» محلی از اِعراب دارد؟</a:t>
            </a:r>
            <a:endParaRPr/>
          </a:p>
        </p:txBody>
      </p:sp>
      <p:sp>
        <p:nvSpPr>
          <p:cNvPr id="85" name="Google Shape;85;p16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علم فیزیک چگونه کار می‌کند؟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۱- مشاهده</a:t>
            </a:r>
            <a:endParaRPr/>
          </a:p>
          <a:p>
            <a:pPr indent="0" lvl="0" marL="0" rtl="1" algn="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۲- نظریه بر اساس مشاهدات</a:t>
            </a:r>
            <a:endParaRPr/>
          </a:p>
          <a:p>
            <a:pPr indent="0" lvl="0" marL="0" rtl="1" algn="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سوال: اگر چند نظریه داشتیم، کدام را انتخاب می‌کنیم؟</a:t>
            </a:r>
            <a:endParaRPr/>
          </a:p>
          <a:p>
            <a:pPr indent="0" lvl="0" marL="0" rtl="1" algn="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=&gt; روش تیغ اوکام</a:t>
            </a:r>
            <a:endParaRPr/>
          </a:p>
          <a:p>
            <a:pPr indent="0" lvl="0" marL="0" rtl="1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1" algn="r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آیا قابل تعمیم به زیست‌شناسی هست؟</a:t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7175" y="1698625"/>
            <a:ext cx="2676525" cy="2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چرا تیغ اوکام کار می‌کند؟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تیغ اوکام نظریه درست را پیدا نمی‌کند</a:t>
            </a:r>
            <a:endParaRPr sz="1800"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همه چیز قطعی است؟</a:t>
            </a:r>
            <a:endParaRPr sz="1800"/>
          </a:p>
          <a:p>
            <a:pPr indent="0" lvl="0" marL="0" rtl="1" algn="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اما چرا تیغ اوکام تاکنون به خوبی جواب داده؟</a:t>
            </a:r>
            <a:endParaRPr sz="1800"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آیا دنیای ما دنیای خاصی است که مرحله به مرحله فیزیک‌دانان را جلو می‌آورد؟</a:t>
            </a:r>
            <a:endParaRPr sz="1800"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آیا تیغ اوکام همیشه کار می‌کند؟</a:t>
            </a:r>
            <a:endParaRPr sz="1800"/>
          </a:p>
        </p:txBody>
      </p:sp>
      <p:sp>
        <p:nvSpPr>
          <p:cNvPr id="100" name="Google Shape;100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روش تیغ اوکام خوب کار کرده.</a:t>
            </a:r>
            <a:endParaRPr sz="1800"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فیزیک کار می‌کند</a:t>
            </a:r>
            <a:endParaRPr sz="1800"/>
          </a:p>
          <a:p>
            <a:pPr indent="0" lvl="0" marL="0" rtl="1" algn="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با روش تیغ اوکام نظریه تولید می‌شود</a:t>
            </a:r>
            <a:endParaRPr sz="1800"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مثلا: نیرو وجود دارد</a:t>
            </a:r>
            <a:endParaRPr sz="1800"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مثلا: عمل=عکس‌العمل</a:t>
            </a:r>
            <a:endParaRPr sz="1800"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مثلا: همه چیز قطعی است</a:t>
            </a:r>
            <a:endParaRPr sz="1800"/>
          </a:p>
        </p:txBody>
      </p:sp>
      <p:sp>
        <p:nvSpPr>
          <p:cNvPr id="101" name="Google Shape;101;p18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علم فیزیک، یک مسئله یادگیری</a:t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در مورد فیزیک</a:t>
            </a:r>
            <a:endParaRPr/>
          </a:p>
          <a:p>
            <a:pPr indent="-342900" lvl="0" marL="457200" rtl="1" algn="r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مشاهداتی داریم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980000"/>
                </a:solidFill>
              </a:rPr>
              <a:t>نظریه‌ای</a:t>
            </a:r>
            <a:r>
              <a:rPr lang="en"/>
              <a:t> پیدا می‌کنیم که با آن بهترین هم‌خوانی را داشته باشد.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هدف: </a:t>
            </a:r>
            <a:r>
              <a:rPr lang="en">
                <a:solidFill>
                  <a:srgbClr val="980000"/>
                </a:solidFill>
              </a:rPr>
              <a:t>نظریه</a:t>
            </a:r>
            <a:r>
              <a:rPr lang="en"/>
              <a:t> ما در آینده خوب کار کند.</a:t>
            </a:r>
            <a:endParaRPr/>
          </a:p>
        </p:txBody>
      </p:sp>
      <p:sp>
        <p:nvSpPr>
          <p:cNvPr id="108" name="Google Shape;108;p1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مثالی از مسئله یادگیری: تشخیص اتصال پروتئین به پروتئین</a:t>
            </a:r>
            <a:endParaRPr/>
          </a:p>
          <a:p>
            <a:pPr indent="-334327" lvl="0" marL="457200" rtl="1" algn="r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ورودی: توالی دو پروتئین</a:t>
            </a:r>
            <a:endParaRPr/>
          </a:p>
          <a:p>
            <a:pPr indent="-334327" lvl="0" marL="457200" rtl="1" algn="r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خروجی: آیا این دو پروتئین به یکدیگر متصل می‌شوند؟</a:t>
            </a:r>
            <a:endParaRPr/>
          </a:p>
          <a:p>
            <a:pPr indent="0" lvl="0" marL="0" rtl="1" algn="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مسئله را چگونه حل می‌کنیم؟</a:t>
            </a:r>
            <a:endParaRPr/>
          </a:p>
          <a:p>
            <a:pPr indent="-334327" lvl="0" marL="457200" rtl="1" algn="r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جمع‌آوری مجموعه داده آموزش</a:t>
            </a:r>
            <a:endParaRPr/>
          </a:p>
          <a:p>
            <a:pPr indent="-334327" lvl="0" marL="457200" rtl="1" algn="r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یافتن </a:t>
            </a:r>
            <a:r>
              <a:rPr lang="en">
                <a:solidFill>
                  <a:schemeClr val="dk2"/>
                </a:solidFill>
              </a:rPr>
              <a:t>مدلی</a:t>
            </a:r>
            <a:r>
              <a:rPr lang="en"/>
              <a:t> که خوب بر روی داده آموزش کار کند.</a:t>
            </a:r>
            <a:endParaRPr/>
          </a:p>
          <a:p>
            <a:pPr indent="-334327" lvl="0" marL="457200" rtl="1" algn="r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هدف: </a:t>
            </a:r>
            <a:r>
              <a:rPr lang="en">
                <a:solidFill>
                  <a:schemeClr val="dk2"/>
                </a:solidFill>
              </a:rPr>
              <a:t>مدل</a:t>
            </a:r>
            <a:r>
              <a:rPr lang="en"/>
              <a:t> ما روی داده‌های آینده خوب کار کنند.</a:t>
            </a:r>
            <a:endParaRPr/>
          </a:p>
        </p:txBody>
      </p:sp>
      <p:sp>
        <p:nvSpPr>
          <p:cNvPr id="109" name="Google Shape;109;p19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نظریه یادگیری محاسباتی</a:t>
            </a:r>
            <a:endParaRPr/>
          </a:p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یادگیری یعنی چه؟</a:t>
            </a:r>
            <a:endParaRPr/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875" y="2168575"/>
            <a:ext cx="7896225" cy="24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نظریه یادگیری محاسباتی</a:t>
            </a:r>
            <a:endParaRPr/>
          </a:p>
        </p:txBody>
      </p:sp>
      <p:sp>
        <p:nvSpPr>
          <p:cNvPr id="123" name="Google Shape;12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یادگیری یعنی چه؟</a:t>
            </a:r>
            <a:endParaRPr/>
          </a:p>
          <a:p>
            <a:pPr indent="-342900" lvl="0" marL="457200" rtl="1" algn="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چه چیزی را می‌توان یاد گرفت؟</a:t>
            </a:r>
            <a:endParaRPr/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150" y="2271175"/>
            <a:ext cx="8093701" cy="248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1"/>
          <p:cNvSpPr txBox="1"/>
          <p:nvPr>
            <p:ph idx="12" type="sldNum"/>
          </p:nvPr>
        </p:nvSpPr>
        <p:spPr>
          <a:xfrm>
            <a:off x="139583" y="46429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